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3"/>
  </p:notesMasterIdLst>
  <p:sldIdLst>
    <p:sldId id="337" r:id="rId2"/>
    <p:sldId id="339" r:id="rId3"/>
    <p:sldId id="338" r:id="rId4"/>
    <p:sldId id="340" r:id="rId5"/>
    <p:sldId id="341" r:id="rId6"/>
    <p:sldId id="342" r:id="rId7"/>
    <p:sldId id="343" r:id="rId8"/>
    <p:sldId id="344" r:id="rId9"/>
    <p:sldId id="345" r:id="rId10"/>
    <p:sldId id="347" r:id="rId11"/>
    <p:sldId id="346" r:id="rId12"/>
    <p:sldId id="348" r:id="rId13"/>
    <p:sldId id="349" r:id="rId14"/>
    <p:sldId id="350" r:id="rId15"/>
    <p:sldId id="352" r:id="rId16"/>
    <p:sldId id="353" r:id="rId17"/>
    <p:sldId id="354" r:id="rId18"/>
    <p:sldId id="355" r:id="rId19"/>
    <p:sldId id="356" r:id="rId20"/>
    <p:sldId id="357" r:id="rId21"/>
    <p:sldId id="351" r:id="rId22"/>
    <p:sldId id="358" r:id="rId23"/>
    <p:sldId id="359" r:id="rId24"/>
    <p:sldId id="360" r:id="rId25"/>
    <p:sldId id="361" r:id="rId26"/>
    <p:sldId id="362" r:id="rId27"/>
    <p:sldId id="363" r:id="rId28"/>
    <p:sldId id="364" r:id="rId29"/>
    <p:sldId id="365" r:id="rId30"/>
    <p:sldId id="366" r:id="rId31"/>
    <p:sldId id="367" r:id="rId32"/>
    <p:sldId id="368" r:id="rId33"/>
    <p:sldId id="369" r:id="rId34"/>
    <p:sldId id="373" r:id="rId35"/>
    <p:sldId id="370" r:id="rId36"/>
    <p:sldId id="371" r:id="rId37"/>
    <p:sldId id="372" r:id="rId38"/>
    <p:sldId id="374" r:id="rId39"/>
    <p:sldId id="375" r:id="rId40"/>
    <p:sldId id="376" r:id="rId41"/>
    <p:sldId id="377" r:id="rId4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C3E8"/>
    <a:srgbClr val="EA3F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4" autoAdjust="0"/>
    <p:restoredTop sz="92730" autoAdjust="0"/>
  </p:normalViewPr>
  <p:slideViewPr>
    <p:cSldViewPr>
      <p:cViewPr varScale="1">
        <p:scale>
          <a:sx n="110" d="100"/>
          <a:sy n="110" d="100"/>
        </p:scale>
        <p:origin x="156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55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9BA1A87E-813F-AF0F-041D-CE232B7A18C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90A33BCA-FF2B-904A-6ACB-421B4697E71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864C4CF4-219F-4C78-A5BA-B2F154A2CDD2}" type="datetimeFigureOut">
              <a:rPr lang="en-US"/>
              <a:pPr>
                <a:defRPr/>
              </a:pPr>
              <a:t>1/12/2026</a:t>
            </a:fld>
            <a:endParaRPr lang="en-US"/>
          </a:p>
        </p:txBody>
      </p:sp>
      <p:sp>
        <p:nvSpPr>
          <p:cNvPr id="19460" name="Rectangle 4">
            <a:extLst>
              <a:ext uri="{FF2B5EF4-FFF2-40B4-BE49-F238E27FC236}">
                <a16:creationId xmlns:a16="http://schemas.microsoft.com/office/drawing/2014/main" id="{E6881BB2-A257-BEB2-B237-5C60E2FE8C7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3" name="Rectangle 5">
            <a:extLst>
              <a:ext uri="{FF2B5EF4-FFF2-40B4-BE49-F238E27FC236}">
                <a16:creationId xmlns:a16="http://schemas.microsoft.com/office/drawing/2014/main" id="{84E1F9B0-0E05-EEE3-8B09-3292F5E58FD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8134" name="Rectangle 6">
            <a:extLst>
              <a:ext uri="{FF2B5EF4-FFF2-40B4-BE49-F238E27FC236}">
                <a16:creationId xmlns:a16="http://schemas.microsoft.com/office/drawing/2014/main" id="{FD94DB07-1FBF-48D8-BE9B-EAD1CA85602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8135" name="Rectangle 7">
            <a:extLst>
              <a:ext uri="{FF2B5EF4-FFF2-40B4-BE49-F238E27FC236}">
                <a16:creationId xmlns:a16="http://schemas.microsoft.com/office/drawing/2014/main" id="{B2D67A9F-79F1-685B-B7CE-85E68E027A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082BB320-F13B-41AF-BB84-306DCE92248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>
            <a:extLst>
              <a:ext uri="{FF2B5EF4-FFF2-40B4-BE49-F238E27FC236}">
                <a16:creationId xmlns:a16="http://schemas.microsoft.com/office/drawing/2014/main" id="{44FFA8F6-8FBE-2312-B2D6-012FDBF058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Notes Placeholder 2">
            <a:extLst>
              <a:ext uri="{FF2B5EF4-FFF2-40B4-BE49-F238E27FC236}">
                <a16:creationId xmlns:a16="http://schemas.microsoft.com/office/drawing/2014/main" id="{60994F52-302D-250C-116C-52081CB94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1508" name="Slide Number Placeholder 3">
            <a:extLst>
              <a:ext uri="{FF2B5EF4-FFF2-40B4-BE49-F238E27FC236}">
                <a16:creationId xmlns:a16="http://schemas.microsoft.com/office/drawing/2014/main" id="{B92E2681-B4AB-B23F-9CED-5892333F86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9A8604D-9FA4-4914-BD57-93266632D9AF}" type="slidenum">
              <a:rPr lang="en-US" altLang="en-US" smtClean="0">
                <a:latin typeface="Calibri" panose="020F0502020204030204" pitchFamily="34" charset="0"/>
              </a:rPr>
              <a:pPr/>
              <a:t>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210E9-01D5-7472-677A-3B0AA2AD0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D2DDE-7A51-A1A8-5C34-99C6FAA2B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D8106-2EFE-B03C-0DCC-E1803F83D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F5451D-6138-4BA6-B687-6C9F908488A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1832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9C7B9-97C1-73C5-069B-8304F71A5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4205D-B0EA-B535-1BCB-C052B27F3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810C2-A27B-66A7-0574-10C22519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29212A-F0D7-4AFF-A386-0ACFB0AAC5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8412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9E6BE-7F7F-94ED-1232-D89436CBC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733A2-CB01-A6CE-B5D3-DB2ECAFBB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21FBA-0C17-A4B8-E194-E3AAE0572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D9BE82-4715-4ACA-919F-DBB11A70F4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5708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FFBFFBE-14B2-F0AF-F4AC-4976B5EA7B3E}"/>
              </a:ext>
            </a:extLst>
          </p:cNvPr>
          <p:cNvSpPr/>
          <p:nvPr userDrawn="1"/>
        </p:nvSpPr>
        <p:spPr>
          <a:xfrm>
            <a:off x="0" y="3352800"/>
            <a:ext cx="8686800" cy="2743200"/>
          </a:xfrm>
          <a:prstGeom prst="rect">
            <a:avLst/>
          </a:prstGeom>
          <a:solidFill>
            <a:srgbClr val="1011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A176F73-2534-EA66-9BA3-389159441E1E}"/>
              </a:ext>
            </a:extLst>
          </p:cNvPr>
          <p:cNvSpPr/>
          <p:nvPr userDrawn="1"/>
        </p:nvSpPr>
        <p:spPr>
          <a:xfrm>
            <a:off x="2895600" y="6096000"/>
            <a:ext cx="2895600" cy="76200"/>
          </a:xfrm>
          <a:prstGeom prst="rect">
            <a:avLst/>
          </a:prstGeom>
          <a:solidFill>
            <a:srgbClr val="76C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143B4A-14C2-1094-BE58-15BD80B6D446}"/>
              </a:ext>
            </a:extLst>
          </p:cNvPr>
          <p:cNvSpPr/>
          <p:nvPr userDrawn="1"/>
        </p:nvSpPr>
        <p:spPr>
          <a:xfrm>
            <a:off x="0" y="6096000"/>
            <a:ext cx="2895600" cy="76200"/>
          </a:xfrm>
          <a:prstGeom prst="rect">
            <a:avLst/>
          </a:prstGeom>
          <a:solidFill>
            <a:srgbClr val="FCB0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D759AA-21D7-ABA4-D5D7-76848EAA814B}"/>
              </a:ext>
            </a:extLst>
          </p:cNvPr>
          <p:cNvSpPr/>
          <p:nvPr userDrawn="1"/>
        </p:nvSpPr>
        <p:spPr>
          <a:xfrm>
            <a:off x="5791200" y="6096000"/>
            <a:ext cx="2895600" cy="76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pic>
        <p:nvPicPr>
          <p:cNvPr id="8" name="Picture 10" descr="BITS_university_logo_whitevert.png">
            <a:extLst>
              <a:ext uri="{FF2B5EF4-FFF2-40B4-BE49-F238E27FC236}">
                <a16:creationId xmlns:a16="http://schemas.microsoft.com/office/drawing/2014/main" id="{4AC502B5-9275-C45A-F485-E98B733254D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28592"/>
          <a:stretch>
            <a:fillRect/>
          </a:stretch>
        </p:blipFill>
        <p:spPr bwMode="auto">
          <a:xfrm>
            <a:off x="76200" y="3352800"/>
            <a:ext cx="2057400" cy="1979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A90F2E-DD9A-35C4-D90C-49EB0FD21D5D}"/>
              </a:ext>
            </a:extLst>
          </p:cNvPr>
          <p:cNvSpPr txBox="1"/>
          <p:nvPr userDrawn="1"/>
        </p:nvSpPr>
        <p:spPr>
          <a:xfrm>
            <a:off x="-76200" y="5257800"/>
            <a:ext cx="2209800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2900" b="1" spc="-150" dirty="0">
                <a:solidFill>
                  <a:schemeClr val="bg1"/>
                </a:solidFill>
                <a:latin typeface="Arial"/>
                <a:cs typeface="Arial"/>
              </a:rPr>
              <a:t>BITS</a:t>
            </a:r>
            <a:r>
              <a:rPr lang="en-US" sz="2900" spc="-150" dirty="0">
                <a:solidFill>
                  <a:schemeClr val="bg1"/>
                </a:solidFill>
                <a:latin typeface="Arial"/>
                <a:cs typeface="Arial"/>
              </a:rPr>
              <a:t> Pilani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35B97-BCD1-B200-8B0C-6E7F31A5DD6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2400" y="5667375"/>
            <a:ext cx="1905000" cy="2762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1200">
                <a:solidFill>
                  <a:srgbClr val="FFFFFF"/>
                </a:solidFill>
                <a:cs typeface="Arial" charset="0"/>
              </a:rPr>
              <a:t>Pilani Campus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5410200"/>
            <a:ext cx="6019800" cy="533400"/>
          </a:xfrm>
        </p:spPr>
        <p:txBody>
          <a:bodyPr anchor="b">
            <a:noAutofit/>
          </a:bodyPr>
          <a:lstStyle>
            <a:lvl1pPr marL="0" indent="0" algn="r">
              <a:lnSpc>
                <a:spcPts val="1800"/>
              </a:lnSpc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3810000"/>
            <a:ext cx="6019800" cy="1524000"/>
          </a:xfrm>
        </p:spPr>
        <p:txBody>
          <a:bodyPr>
            <a:noAutofit/>
          </a:bodyPr>
          <a:lstStyle>
            <a:lvl1pPr algn="l">
              <a:lnSpc>
                <a:spcPts val="4000"/>
              </a:lnSpc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2C3E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E8660-BD03-9DBA-9F27-92B953591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70716-1DFD-E96E-77AC-224DB37BB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094D3-6482-D516-F215-AAD295B6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887A73-1AE0-46F8-856A-18EA1CF30A1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6230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44638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E40EF-D719-C1DF-C21A-2CF2ACF95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54D67-7283-208E-229E-EF4878C71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FBDCE-B7CC-6ED6-F37D-087059BBC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D9D01-1391-45E0-A9C5-C04635A436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FD4032-0DCD-4B56-8C1A-A046DCFB4D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3048000"/>
            <a:ext cx="7772400" cy="312420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8803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A1B8B84-BA43-81F2-03D3-23F157EDD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C23C139-D613-6FE7-8352-A2E3C1C6D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763CA6A-FAB2-9598-5FD6-5C5FFE4CC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877344-E1C7-49F4-9630-5A0F623202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0235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C99FE01-5AE9-7CCB-1DBD-1304A57AD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A2B8239-FCBD-23CF-FA37-CDC50DB05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E3DACE7-853A-4CB8-B825-278E151B1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D20D7B-F2AF-465A-8627-050A33B6A2E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979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0E68BBE-9DA8-9C9C-D822-7FC9D3829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BD6A7CF-E35D-4F42-293C-8BAB3F135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D87C34F-2852-49F1-C32D-490DE9743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B3AC73-65EA-4970-A755-094E5C634C8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9387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25E5740-931D-F5B1-D23F-DCBD0C38C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48D1279-085F-FADC-9335-EE951FC2F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FCD80BA-8A05-EF30-056C-D3B895E35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5AE7E5-2F0D-40CB-89DC-60190FE7F7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5960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0265D46-A9C7-CD06-5134-985F83276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8A55F7D-AFEF-402F-45C6-533ED83EF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F7864CC-5912-595A-947D-86ED4368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715581-CD01-4CEC-BC8F-7353CE8268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044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E467ABF-5DBD-0F44-6269-D1296B669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1729259-95EB-ABB4-8CC1-6AAA526DC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62D7086-DF65-36F8-E6B6-082068B3E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2052F0-E69A-488D-AA78-DE7ABB9591C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5026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A203AAE-04EA-FB40-EB07-8B5C207984B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52400" y="53975"/>
            <a:ext cx="6324600" cy="1195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B0F4528A-9CB7-CDAF-ED2B-34ED9244113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52400" y="1446211"/>
            <a:ext cx="8839200" cy="5014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94811-E68F-A5B1-AEDA-C6AFA290A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99238"/>
            <a:ext cx="1828800" cy="258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10422-B7F7-81EF-261E-27508681B4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599238"/>
            <a:ext cx="2895600" cy="2587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b="1" dirty="0">
                <a:solidFill>
                  <a:srgbClr val="101141"/>
                </a:solidFill>
                <a:cs typeface="Arial" charset="0"/>
              </a:rPr>
              <a:t>BITS </a:t>
            </a:r>
            <a:r>
              <a:rPr lang="en-US" dirty="0" err="1">
                <a:solidFill>
                  <a:srgbClr val="101141"/>
                </a:solidFill>
                <a:cs typeface="Arial" charset="0"/>
              </a:rPr>
              <a:t>Pilani</a:t>
            </a:r>
            <a:r>
              <a:rPr lang="en-US" dirty="0">
                <a:solidFill>
                  <a:srgbClr val="101141"/>
                </a:solidFill>
                <a:cs typeface="Arial" charset="0"/>
              </a:rPr>
              <a:t>, </a:t>
            </a:r>
            <a:r>
              <a:rPr lang="en-US" dirty="0" err="1">
                <a:solidFill>
                  <a:srgbClr val="101141"/>
                </a:solidFill>
                <a:cs typeface="Arial" charset="0"/>
              </a:rPr>
              <a:t>Pilani</a:t>
            </a:r>
            <a:r>
              <a:rPr lang="en-US" dirty="0">
                <a:solidFill>
                  <a:srgbClr val="101141"/>
                </a:solidFill>
                <a:cs typeface="Arial" charset="0"/>
              </a:rPr>
              <a:t> Campus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38BB7-5B9C-07D9-CEF5-0333C5055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86800" y="6599238"/>
            <a:ext cx="457200" cy="2587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875A4CA-FE82-4068-9563-37A5A44B587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7" name="Picture 11" descr="Picture 7.png">
            <a:extLst>
              <a:ext uri="{FF2B5EF4-FFF2-40B4-BE49-F238E27FC236}">
                <a16:creationId xmlns:a16="http://schemas.microsoft.com/office/drawing/2014/main" id="{B1A82462-8175-42D8-B46C-67766E05E74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" b="5336"/>
          <a:stretch>
            <a:fillRect/>
          </a:stretch>
        </p:blipFill>
        <p:spPr bwMode="auto">
          <a:xfrm>
            <a:off x="6629400" y="0"/>
            <a:ext cx="2193925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18">
            <a:extLst>
              <a:ext uri="{FF2B5EF4-FFF2-40B4-BE49-F238E27FC236}">
                <a16:creationId xmlns:a16="http://schemas.microsoft.com/office/drawing/2014/main" id="{F71B9737-4DA8-4B8F-9335-5F2A7C90653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133600" y="6553200"/>
            <a:ext cx="7010400" cy="46038"/>
            <a:chOff x="1905000" y="6553200"/>
            <a:chExt cx="7010400" cy="4571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32335E3-1C88-4FEB-B3EA-2686D6520BDF}"/>
                </a:ext>
              </a:extLst>
            </p:cNvPr>
            <p:cNvSpPr/>
            <p:nvPr/>
          </p:nvSpPr>
          <p:spPr>
            <a:xfrm>
              <a:off x="4267200" y="6553200"/>
              <a:ext cx="2328863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7711E8-77A4-4937-A983-1A5FDBFC0894}"/>
                </a:ext>
              </a:extLst>
            </p:cNvPr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C71875C-BA0F-4B96-BF59-4025A49FA021}"/>
                </a:ext>
              </a:extLst>
            </p:cNvPr>
            <p:cNvSpPr/>
            <p:nvPr userDrawn="1"/>
          </p:nvSpPr>
          <p:spPr>
            <a:xfrm>
              <a:off x="6586538" y="6553200"/>
              <a:ext cx="23288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" name="Group 22">
            <a:extLst>
              <a:ext uri="{FF2B5EF4-FFF2-40B4-BE49-F238E27FC236}">
                <a16:creationId xmlns:a16="http://schemas.microsoft.com/office/drawing/2014/main" id="{C2B4447A-9437-4C8F-B654-838CD5BB861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1295400"/>
            <a:ext cx="7010400" cy="46038"/>
            <a:chOff x="1905000" y="6553200"/>
            <a:chExt cx="7010400" cy="4571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6377527-4981-49F2-8F12-B5DB6F066126}"/>
                </a:ext>
              </a:extLst>
            </p:cNvPr>
            <p:cNvSpPr/>
            <p:nvPr/>
          </p:nvSpPr>
          <p:spPr>
            <a:xfrm>
              <a:off x="4267200" y="6553200"/>
              <a:ext cx="2328863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5B94671-9EEF-4175-9164-57B69291B8A6}"/>
                </a:ext>
              </a:extLst>
            </p:cNvPr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D2EC7A3-548A-4998-81D6-DC9D9CECAAD8}"/>
                </a:ext>
              </a:extLst>
            </p:cNvPr>
            <p:cNvSpPr/>
            <p:nvPr userDrawn="1"/>
          </p:nvSpPr>
          <p:spPr>
            <a:xfrm>
              <a:off x="6586538" y="6553200"/>
              <a:ext cx="2328862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prstClr val="white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33" r:id="rId1"/>
    <p:sldLayoutId id="2147484834" r:id="rId2"/>
    <p:sldLayoutId id="2147484835" r:id="rId3"/>
    <p:sldLayoutId id="2147484836" r:id="rId4"/>
    <p:sldLayoutId id="2147484837" r:id="rId5"/>
    <p:sldLayoutId id="2147484838" r:id="rId6"/>
    <p:sldLayoutId id="2147484839" r:id="rId7"/>
    <p:sldLayoutId id="2147484840" r:id="rId8"/>
    <p:sldLayoutId id="2147484841" r:id="rId9"/>
    <p:sldLayoutId id="2147484842" r:id="rId10"/>
    <p:sldLayoutId id="2147484843" r:id="rId11"/>
    <p:sldLayoutId id="2147484844" r:id="rId12"/>
  </p:sldLayoutIdLst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rgbClr val="72C3E8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ibabacloud.com/blog/heterogeneous-computing-dominated-by-gpu-fpga-and-asic-chips_220013" TargetMode="External"/><Relationship Id="rId2" Type="http://schemas.openxmlformats.org/officeDocument/2006/relationships/hyperlink" Target="https://www.jpost.com/science/article-725480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Nb2tebYAaOA?feature=oembed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gle/HNwq2Dsxo8RRLPPKA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LuvopVjAWg?feature=oembed" TargetMode="External"/><Relationship Id="rId6" Type="http://schemas.openxmlformats.org/officeDocument/2006/relationships/hyperlink" Target="https://www.evilmadscientist.com/2011/a-video-introduction-to-the-digi-comp-ii/" TargetMode="Externa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4">
            <a:extLst>
              <a:ext uri="{FF2B5EF4-FFF2-40B4-BE49-F238E27FC236}">
                <a16:creationId xmlns:a16="http://schemas.microsoft.com/office/drawing/2014/main" id="{82CCF8E8-8D44-B829-5D34-BCFE6E2C9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dirty="0"/>
              <a:t>Computer Architecture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BD772D-9840-4762-E3C3-128057D3E94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/>
              <a:t>Prof. Saurabh Gandhi (EEE department)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5850A-81E4-4B8F-B9AB-4281E5890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29000"/>
            <a:ext cx="7772400" cy="990600"/>
          </a:xfrm>
        </p:spPr>
        <p:txBody>
          <a:bodyPr/>
          <a:lstStyle/>
          <a:p>
            <a:r>
              <a:rPr lang="en-US" dirty="0">
                <a:solidFill>
                  <a:srgbClr val="72C3E8"/>
                </a:solidFill>
              </a:rPr>
              <a:t>How to design a computer?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B1C4B5-CB5A-49FD-9765-E4A0154E3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B68DF7-C1E5-4695-84DD-D6962DB6C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D9D01-1391-45E0-A9C5-C04635A43651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3695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3EE3B-EA3C-4CA2-B6C6-8B2CF508E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solve a problem using a computer?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B24201C-AC0E-42A3-A8D3-2E199793A6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8059"/>
          <a:stretch/>
        </p:blipFill>
        <p:spPr>
          <a:xfrm>
            <a:off x="290584" y="1446213"/>
            <a:ext cx="8562832" cy="160178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B4B6A-C3FC-4D2E-A08E-15841E41C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ED5E08-7437-488E-AF74-03EA7247C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7FC7F8F9-6351-4AAF-AE71-059C7E64D7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874"/>
          <a:stretch/>
        </p:blipFill>
        <p:spPr bwMode="auto">
          <a:xfrm>
            <a:off x="290584" y="1446212"/>
            <a:ext cx="8562832" cy="2714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65A63F1B-4317-4CF6-8992-00268564A7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993"/>
          <a:stretch/>
        </p:blipFill>
        <p:spPr bwMode="auto">
          <a:xfrm>
            <a:off x="287536" y="1446212"/>
            <a:ext cx="8562832" cy="381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A406ABC6-2C6D-46B7-881F-8EB0E71127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319"/>
          <a:stretch/>
        </p:blipFill>
        <p:spPr bwMode="auto">
          <a:xfrm>
            <a:off x="284488" y="1446212"/>
            <a:ext cx="8562832" cy="503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1490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70EF5-67FC-403E-A6B6-48F7A0D18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solve a problem using a computer?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274042-6D2D-4B67-AC0E-4FCC2935F9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1447800"/>
            <a:ext cx="8604868" cy="497417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A7E44-CD6B-4E98-9B45-F8FE9E717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CA9C5-CB49-4DB8-BA38-81997B05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4548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A73B2-70C6-42F6-8B86-016D0B8E5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2208E7-3751-458E-8D63-2356C827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7AAA841-F770-4AAB-9D40-4948EBC6B9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099" r="-12230"/>
          <a:stretch/>
        </p:blipFill>
        <p:spPr bwMode="auto">
          <a:xfrm>
            <a:off x="-64008" y="0"/>
            <a:ext cx="9208007" cy="6858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049742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46AA9-5F3A-4F29-942F-CC47BF374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DAEB9-4E35-4D25-BF22-887052447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b="0" i="0" dirty="0">
                <a:effectLst/>
                <a:latin typeface="ui-sans-serif"/>
              </a:rPr>
              <a:t>Which of the following best captures the meaning of computer architecture? </a:t>
            </a:r>
          </a:p>
          <a:p>
            <a:pPr marL="514350" indent="-514350">
              <a:buAutoNum type="arabicPeriod"/>
            </a:pPr>
            <a:r>
              <a:rPr lang="en-US" b="0" i="0" dirty="0">
                <a:effectLst/>
                <a:latin typeface="ui-sans-serif"/>
              </a:rPr>
              <a:t>Which of the following levels of abstraction does computer architecture deal with?</a:t>
            </a:r>
          </a:p>
          <a:p>
            <a:pPr marL="514350" indent="-514350">
              <a:buAutoNum type="arabicPeriod"/>
            </a:pPr>
            <a:r>
              <a:rPr lang="en-US" b="0" i="0" dirty="0">
                <a:effectLst/>
                <a:latin typeface="ui-sans-serif"/>
              </a:rPr>
              <a:t>Which of the following statements about microarchitecture is </a:t>
            </a:r>
            <a:r>
              <a:rPr lang="en-US" dirty="0">
                <a:latin typeface="ui-sans-serif"/>
              </a:rPr>
              <a:t>correct?</a:t>
            </a:r>
          </a:p>
          <a:p>
            <a:pPr marL="514350" indent="-514350">
              <a:buAutoNum type="arabicPeriod"/>
            </a:pPr>
            <a:r>
              <a:rPr lang="en-US" dirty="0">
                <a:latin typeface="ui-sans-serif"/>
              </a:rPr>
              <a:t>Which statement correctly reflects the distinction between architecture and implementation?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E25DC-566B-47F4-A63D-6A8B6E7B9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045226-7A79-45D3-9C16-CC8FC85B9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51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B26DA-2F69-4E95-9945-05CC33623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design of a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86FA3-11B2-4171-9CEF-579CAAF0A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Logical or functional design vs implementation</a:t>
            </a:r>
          </a:p>
          <a:p>
            <a:r>
              <a:rPr lang="en-US" dirty="0"/>
              <a:t>Architecture vs organization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2400" dirty="0"/>
              <a:t>Example: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2400" dirty="0"/>
              <a:t>Should a computer have a ‘multiply’ instruction?</a:t>
            </a:r>
          </a:p>
          <a:p>
            <a:pPr marL="0" indent="0">
              <a:buNone/>
            </a:pPr>
            <a:r>
              <a:rPr lang="en-US" sz="2400" dirty="0"/>
              <a:t>	– architecture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Should the multiply instruction be implemented by a special multiply unit or a mechanism that repeatedly uses the adder?</a:t>
            </a:r>
          </a:p>
          <a:p>
            <a:pPr marL="0" indent="0">
              <a:buNone/>
            </a:pPr>
            <a:r>
              <a:rPr lang="en-US" sz="2400" dirty="0"/>
              <a:t>	 – organization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1D9BA-ED14-4381-A3E4-4DE548AA2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BBDF17-609E-44D6-AF46-07E60D9EC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097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B9B7B-D652-4EEC-9DDD-465F2F4E2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most common high-level organization – CPU based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1E0F62D-F786-4C4B-A6C0-4CD6A709DC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5614" y="1446213"/>
            <a:ext cx="6572772" cy="50149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A9C78-1182-47EE-AF27-AD3F5BC69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953F3E-7D17-46C9-8CA4-E95D4F135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5750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AD452-E38D-4516-B226-F29E3A930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Top-level structure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B45435-19CD-4477-B70E-E7A75CB28E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147" y="1446213"/>
            <a:ext cx="8445706" cy="50149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E9B00-4FC5-45CB-A74A-978E7E7E1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D4BE46-876B-4935-BDEC-7D7DC1AEB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2237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B851F-D577-4D37-A48E-B476FAF0B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structure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C830F73-8602-4904-906D-95F0CD5B00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1499342"/>
            <a:ext cx="8839200" cy="490865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DA780-70BF-4062-8D1E-A753FAE91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A5A94D-8EC0-4094-9637-8573BC8C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84188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3D464-E178-4BBB-926D-C86BD6899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unit structure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DE1DCD9-821E-4CF1-A180-63F3059E9E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1557780"/>
            <a:ext cx="8839200" cy="479177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D3615-A964-4820-9B75-5CA61B503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2312CD-F513-4316-BA5F-AF5B34A19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0398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B88B3-3B06-4E95-AF9C-02FCB1272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752600"/>
            <a:ext cx="7772400" cy="1362075"/>
          </a:xfrm>
        </p:spPr>
        <p:txBody>
          <a:bodyPr/>
          <a:lstStyle/>
          <a:p>
            <a:r>
              <a:rPr lang="en-US" dirty="0">
                <a:solidFill>
                  <a:srgbClr val="72C3E8"/>
                </a:solidFill>
              </a:rPr>
              <a:t>Introduction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E09265-F63B-4728-9FDF-3DA93EF6C96D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685800" y="3429000"/>
            <a:ext cx="7772400" cy="2590800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Administratrivia</a:t>
            </a:r>
            <a:endParaRPr lang="en-US" dirty="0"/>
          </a:p>
          <a:p>
            <a:r>
              <a:rPr lang="en-US" dirty="0"/>
              <a:t>What is computer architecture?</a:t>
            </a:r>
          </a:p>
          <a:p>
            <a:r>
              <a:rPr lang="en-US" dirty="0"/>
              <a:t>Historical look at CA</a:t>
            </a:r>
          </a:p>
          <a:p>
            <a:r>
              <a:rPr lang="en-US" dirty="0"/>
              <a:t>The design of a computer (levels of abstraction)</a:t>
            </a:r>
          </a:p>
        </p:txBody>
      </p:sp>
    </p:spTree>
    <p:extLst>
      <p:ext uri="{BB962C8B-B14F-4D97-AF65-F5344CB8AC3E}">
        <p14:creationId xmlns:p14="http://schemas.microsoft.com/office/powerpoint/2010/main" val="8982641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E54A7-E446-4A6F-AEF3-D02044D28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3975"/>
            <a:ext cx="5129142" cy="1195386"/>
          </a:xfrm>
        </p:spPr>
        <p:txBody>
          <a:bodyPr/>
          <a:lstStyle/>
          <a:p>
            <a:r>
              <a:rPr lang="en-US" dirty="0"/>
              <a:t>Architecture of a classic modern computer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3F1272F-6A62-4E67-9B4D-BD6C22A60D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4310"/>
          <a:stretch/>
        </p:blipFill>
        <p:spPr>
          <a:xfrm>
            <a:off x="152400" y="1788901"/>
            <a:ext cx="4038600" cy="432953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93034-324F-4FB1-B063-1082F370C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27D801-B3E8-4ECF-BAF1-515F8B3A6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6DA02488-41AC-4DA4-B251-032CA843D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91" t="29126" r="240"/>
          <a:stretch/>
        </p:blipFill>
        <p:spPr bwMode="auto">
          <a:xfrm>
            <a:off x="4191000" y="3048000"/>
            <a:ext cx="4779264" cy="306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6748AAF2-2C02-49A3-84ED-66E5F513AD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91" t="6247" r="240" b="70918"/>
          <a:stretch/>
        </p:blipFill>
        <p:spPr bwMode="auto">
          <a:xfrm>
            <a:off x="4191000" y="2057400"/>
            <a:ext cx="4779264" cy="988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8FC7F390-D4E9-4A9E-8C4C-6BCCC9810A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917"/>
          <a:stretch/>
        </p:blipFill>
        <p:spPr bwMode="auto">
          <a:xfrm>
            <a:off x="5302878" y="0"/>
            <a:ext cx="3667386" cy="22968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31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27801-6382-4B45-97E2-9C6697998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971800"/>
            <a:ext cx="7772400" cy="1600200"/>
          </a:xfrm>
        </p:spPr>
        <p:txBody>
          <a:bodyPr/>
          <a:lstStyle/>
          <a:p>
            <a:r>
              <a:rPr lang="en-US" dirty="0"/>
              <a:t>Key ideas that have shaped computer architecture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26CC7-0AD0-4B11-A322-1CBB68F78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99D5E5-AD98-40FC-ADDC-B5CB4F76E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9D9D01-1391-45E0-A9C5-C04635A43651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79964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F8FA4E2-D7BE-43CE-97BE-498767FE3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3057" y="1446213"/>
            <a:ext cx="6237885" cy="5014912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EE109B-2D79-489E-A473-1BC145A04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C07247-ABFE-4D9E-9613-B0487EA53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5AE7E5-2F0D-40CB-89DC-60190FE7F765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51230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0475" y="1446213"/>
            <a:ext cx="6803049" cy="50149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8710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31183" y="1446213"/>
            <a:ext cx="6681632" cy="50149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4198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32343" y="1446213"/>
            <a:ext cx="6679312" cy="50149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25</a:t>
            </a:fld>
            <a:endParaRPr lang="en-US" alt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EA79CAD-F177-4ADF-B934-C844D99F329A}"/>
              </a:ext>
            </a:extLst>
          </p:cNvPr>
          <p:cNvSpPr/>
          <p:nvPr/>
        </p:nvSpPr>
        <p:spPr>
          <a:xfrm>
            <a:off x="6248400" y="1752600"/>
            <a:ext cx="1371600" cy="1219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6E810BD-65F6-42E8-A74E-313DFCDC407E}"/>
              </a:ext>
            </a:extLst>
          </p:cNvPr>
          <p:cNvCxnSpPr>
            <a:cxnSpLocks/>
            <a:endCxn id="9" idx="3"/>
          </p:cNvCxnSpPr>
          <p:nvPr/>
        </p:nvCxnSpPr>
        <p:spPr>
          <a:xfrm flipH="1" flipV="1">
            <a:off x="6172200" y="1058863"/>
            <a:ext cx="762000" cy="6937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31338FC-7AE4-480B-A06F-6ABB9F00AE94}"/>
              </a:ext>
            </a:extLst>
          </p:cNvPr>
          <p:cNvSpPr/>
          <p:nvPr/>
        </p:nvSpPr>
        <p:spPr>
          <a:xfrm>
            <a:off x="1232343" y="396875"/>
            <a:ext cx="4025457" cy="4413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0000"/>
                </a:solidFill>
              </a:rPr>
              <a:t>~300 MW power consumption…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17526B-3497-491B-99B6-9EC6DCB60FF8}"/>
              </a:ext>
            </a:extLst>
          </p:cNvPr>
          <p:cNvSpPr/>
          <p:nvPr/>
        </p:nvSpPr>
        <p:spPr>
          <a:xfrm>
            <a:off x="1369502" y="838200"/>
            <a:ext cx="4802698" cy="4413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FF0000"/>
                </a:solidFill>
              </a:rPr>
              <a:t>~1/10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 of peak power consumption of Mumbai</a:t>
            </a:r>
          </a:p>
        </p:txBody>
      </p:sp>
    </p:spTree>
    <p:extLst>
      <p:ext uri="{BB962C8B-B14F-4D97-AF65-F5344CB8AC3E}">
        <p14:creationId xmlns:p14="http://schemas.microsoft.com/office/powerpoint/2010/main" val="121395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1865" y="1446213"/>
            <a:ext cx="6500267" cy="50149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56814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1865" y="1480902"/>
            <a:ext cx="6500267" cy="494553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5943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32434" y="1447800"/>
            <a:ext cx="6679132" cy="489084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64951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04201" y="1447800"/>
            <a:ext cx="6335597" cy="488580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2778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01BF510-3683-48EE-B74F-B532D1806EC9}"/>
              </a:ext>
            </a:extLst>
          </p:cNvPr>
          <p:cNvSpPr txBox="1">
            <a:spLocks/>
          </p:cNvSpPr>
          <p:nvPr/>
        </p:nvSpPr>
        <p:spPr bwMode="auto">
          <a:xfrm>
            <a:off x="4953000" y="1295400"/>
            <a:ext cx="4038600" cy="5259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</a:rPr>
              <a:t>Course page (</a:t>
            </a:r>
            <a:r>
              <a:rPr lang="en-US" dirty="0" err="1">
                <a:solidFill>
                  <a:srgbClr val="FFC000"/>
                </a:solidFill>
              </a:rPr>
              <a:t>rbbibcri</a:t>
            </a:r>
            <a:r>
              <a:rPr lang="en-US" dirty="0">
                <a:solidFill>
                  <a:srgbClr val="FFC000"/>
                </a:solidFill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B0F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B0F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</a:rPr>
              <a:t>In-class quizzes!</a:t>
            </a:r>
          </a:p>
          <a:p>
            <a:pPr marL="0" indent="0">
              <a:buNone/>
            </a:pPr>
            <a:endParaRPr lang="en-US" dirty="0">
              <a:solidFill>
                <a:srgbClr val="00B0F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B0F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</a:rPr>
              <a:t>Code: UMGUPO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8BD55A-9819-4F7D-A665-B05BEC00D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53975"/>
            <a:ext cx="6324600" cy="1195386"/>
          </a:xfrm>
        </p:spPr>
        <p:txBody>
          <a:bodyPr/>
          <a:lstStyle/>
          <a:p>
            <a:r>
              <a:rPr lang="en-US" dirty="0" err="1"/>
              <a:t>Administratrivia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AFF8D-7ECF-4905-B3CF-FAF0DE73B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309687"/>
            <a:ext cx="5638800" cy="52451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</a:rPr>
              <a:t>Evaluation</a:t>
            </a:r>
          </a:p>
          <a:p>
            <a:pPr>
              <a:spcBef>
                <a:spcPts val="100"/>
              </a:spcBef>
              <a:buFontTx/>
              <a:buChar char="-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Midsemester exam: 25% (50 marks)</a:t>
            </a:r>
          </a:p>
          <a:p>
            <a:pPr>
              <a:spcBef>
                <a:spcPts val="100"/>
              </a:spcBef>
              <a:buFontTx/>
              <a:buChar char="-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Comprehensive exam: 35% (70 marks)</a:t>
            </a:r>
          </a:p>
          <a:p>
            <a:pPr>
              <a:spcBef>
                <a:spcPts val="100"/>
              </a:spcBef>
              <a:buFontTx/>
              <a:buChar char="-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In-class quizzes and attendance: 15% (30 marks)</a:t>
            </a:r>
          </a:p>
          <a:p>
            <a:pPr>
              <a:spcBef>
                <a:spcPts val="100"/>
              </a:spcBef>
              <a:buFontTx/>
              <a:buChar char="-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Labs:</a:t>
            </a:r>
          </a:p>
          <a:p>
            <a:pPr lvl="1">
              <a:spcBef>
                <a:spcPts val="100"/>
              </a:spcBef>
              <a:buFontTx/>
              <a:buChar char="-"/>
            </a:pPr>
            <a:r>
              <a:rPr lang="en-US" sz="1600" dirty="0"/>
              <a:t>Lab tasks completion: 7.5% (1.5 marks per lab)</a:t>
            </a:r>
          </a:p>
          <a:p>
            <a:pPr lvl="1">
              <a:spcBef>
                <a:spcPts val="100"/>
              </a:spcBef>
              <a:buFontTx/>
              <a:buChar char="-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Evaluative take-home: </a:t>
            </a:r>
            <a:r>
              <a:rPr lang="en-US" sz="1600" dirty="0"/>
              <a:t>7.5% (1.5 marks per lab)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spcBef>
                <a:spcPts val="100"/>
              </a:spcBef>
              <a:buFontTx/>
              <a:buChar char="-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Lab exam: 10%</a:t>
            </a:r>
          </a:p>
          <a:p>
            <a:pPr>
              <a:spcBef>
                <a:spcPts val="100"/>
              </a:spcBef>
              <a:buFontTx/>
              <a:buChar char="-"/>
            </a:pPr>
            <a:endParaRPr lang="en-US" sz="1050" dirty="0"/>
          </a:p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</a:rPr>
              <a:t>Reference books</a:t>
            </a:r>
          </a:p>
          <a:p>
            <a:pPr>
              <a:buFontTx/>
              <a:buChar char="-"/>
            </a:pPr>
            <a:r>
              <a:rPr lang="en-US" sz="2000" dirty="0"/>
              <a:t>Patterson and Hennessy, Computer Organization &amp; Design (RISC V edition)</a:t>
            </a:r>
          </a:p>
          <a:p>
            <a:pPr>
              <a:buFontTx/>
              <a:buChar char="-"/>
            </a:pPr>
            <a:r>
              <a:rPr lang="en-US" sz="2000" dirty="0"/>
              <a:t>Harris and Harris, Digital Design and Computer Architecture RISC‑V Edition</a:t>
            </a:r>
          </a:p>
          <a:p>
            <a:pPr>
              <a:buFontTx/>
              <a:buChar char="-"/>
            </a:pPr>
            <a:r>
              <a:rPr lang="en-US" sz="2000" dirty="0"/>
              <a:t>The elements of computing systems: building a modern computer from first principles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F0131-6E57-4E31-B843-E7775EDA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EFA6EB-CF38-418D-B7C1-DD19F1B2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15A8A9-BF2C-45F1-A631-FF2101431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2" b="5882"/>
          <a:stretch/>
        </p:blipFill>
        <p:spPr>
          <a:xfrm>
            <a:off x="6515100" y="1807346"/>
            <a:ext cx="2171700" cy="19162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A15331-11EC-4569-B543-A0F54B465A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58" b="7858"/>
          <a:stretch/>
        </p:blipFill>
        <p:spPr>
          <a:xfrm>
            <a:off x="5715000" y="4261624"/>
            <a:ext cx="2171701" cy="18303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1F1394-2A9D-49CF-BE87-22EBFEE6C365}"/>
              </a:ext>
            </a:extLst>
          </p:cNvPr>
          <p:cNvSpPr txBox="1"/>
          <p:nvPr/>
        </p:nvSpPr>
        <p:spPr>
          <a:xfrm>
            <a:off x="7772399" y="4172761"/>
            <a:ext cx="134302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https://classy-6cf89.web.app</a:t>
            </a:r>
          </a:p>
        </p:txBody>
      </p:sp>
    </p:spTree>
    <p:extLst>
      <p:ext uri="{BB962C8B-B14F-4D97-AF65-F5344CB8AC3E}">
        <p14:creationId xmlns:p14="http://schemas.microsoft.com/office/powerpoint/2010/main" val="2597765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3" grpId="0" uiExpand="1" build="p"/>
      <p:bldP spid="1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1811" y="1371600"/>
            <a:ext cx="6160377" cy="495317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37103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9809" y="1447800"/>
            <a:ext cx="6204381" cy="479205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91852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0350" y="1447800"/>
            <a:ext cx="6183299" cy="479205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84622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3440" y="1371600"/>
            <a:ext cx="6557120" cy="467777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54528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0062" y="1639640"/>
            <a:ext cx="6243875" cy="444649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84841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8529" y="1524000"/>
            <a:ext cx="6346941" cy="467777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27963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04B4FA-F23E-4130-9DD4-5B958471F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0062" y="1524000"/>
            <a:ext cx="6243875" cy="467777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4A13C-74F4-4F22-BE36-2137BA921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F3048-27BD-43E5-8032-A5BE55B5B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91383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21D8-ACA6-4B47-9084-80C72F9AD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Exciting new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7486F-03BD-4E9E-AA38-01F815D84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Quantum computing</a:t>
            </a:r>
          </a:p>
          <a:p>
            <a:r>
              <a:rPr lang="en-US" sz="2800" dirty="0"/>
              <a:t>Bio-inspired / neuromorphic computing</a:t>
            </a:r>
          </a:p>
          <a:p>
            <a:r>
              <a:rPr lang="en-US" sz="2800" dirty="0"/>
              <a:t>Bringing the “thinking” and the “remembering” functions together into one unit (see </a:t>
            </a:r>
            <a:r>
              <a:rPr lang="en-US" sz="2800" dirty="0">
                <a:hlinkClick r:id="rId2"/>
              </a:rPr>
              <a:t>here</a:t>
            </a:r>
            <a:r>
              <a:rPr lang="en-US" sz="2800" dirty="0"/>
              <a:t>, 5 min read)</a:t>
            </a:r>
          </a:p>
          <a:p>
            <a:r>
              <a:rPr lang="en-US" sz="2800" dirty="0"/>
              <a:t>Heterogeneous Computing: Dominated by GPU, FPGA, and ASIC Chips (see </a:t>
            </a:r>
            <a:r>
              <a:rPr lang="en-US" sz="2800" dirty="0">
                <a:hlinkClick r:id="rId3"/>
              </a:rPr>
              <a:t>here</a:t>
            </a:r>
            <a:r>
              <a:rPr lang="en-US" sz="2800" dirty="0"/>
              <a:t>, 10 mins, less interesting)</a:t>
            </a:r>
          </a:p>
          <a:p>
            <a:r>
              <a:rPr lang="en-US" sz="2800" dirty="0"/>
              <a:t>New metrics: security, privacy, reliability, programming paradigms, cloud, edge, real-time (</a:t>
            </a:r>
            <a:r>
              <a:rPr lang="en-US" sz="2800" dirty="0" err="1"/>
              <a:t>boundable</a:t>
            </a:r>
            <a:r>
              <a:rPr lang="en-US" sz="2800" dirty="0"/>
              <a:t>), energy-efficiency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7BEBA-3D21-419E-A9A2-2ACFDBC28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235CE0-810E-4BE6-93E0-E37C38A4D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2455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C89CE-1BA6-4CF4-B613-89BE194C8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Pushing computers to the limit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9DFA7-97F5-4B4F-B92B-5BFE7AE06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Moore’s law: The number of transistors in an integrated circuit will double every two years.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2805D-1DF4-4BBE-A59D-2DBAB9FC9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8224D4-E8B4-4832-A9FF-07B586991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38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1EEE38-24CC-41A5-90BC-5A3D5CF39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0725"/>
            <a:ext cx="9144000" cy="442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3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D390F-E1DF-4603-9D31-1A2776FDC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some inspiration…</a:t>
            </a:r>
            <a:br>
              <a:rPr lang="en-US" dirty="0"/>
            </a:br>
            <a:r>
              <a:rPr lang="en-US" dirty="0"/>
              <a:t>(try at least the first 20-25 mins)</a:t>
            </a:r>
          </a:p>
        </p:txBody>
      </p:sp>
      <p:pic>
        <p:nvPicPr>
          <p:cNvPr id="6" name="Online Media 5" title="Jim Keller: Moore's Law, Microprocessors, and First Principles | Lex Fridman Podcast #70">
            <a:hlinkClick r:id="" action="ppaction://media"/>
            <a:extLst>
              <a:ext uri="{FF2B5EF4-FFF2-40B4-BE49-F238E27FC236}">
                <a16:creationId xmlns:a16="http://schemas.microsoft.com/office/drawing/2014/main" id="{670412DA-EBA7-4888-AF27-99A5F367293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2400" y="1457325"/>
            <a:ext cx="8839200" cy="499427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A4916B-9C0D-48A0-9721-6093812EC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0C46AF-0D5A-47B1-9833-606D38103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928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BD55A-9819-4F7D-A665-B05BEC00D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53975"/>
            <a:ext cx="6324600" cy="1195386"/>
          </a:xfrm>
        </p:spPr>
        <p:txBody>
          <a:bodyPr/>
          <a:lstStyle/>
          <a:p>
            <a:r>
              <a:rPr lang="en-US" dirty="0" err="1"/>
              <a:t>Administratrivia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AFF8D-7ECF-4905-B3CF-FAF0DE73B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309688"/>
            <a:ext cx="8686800" cy="52895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</a:rPr>
              <a:t>Course related communication</a:t>
            </a:r>
          </a:p>
          <a:p>
            <a:pPr>
              <a:spcBef>
                <a:spcPts val="100"/>
              </a:spcBef>
              <a:buFontTx/>
              <a:buChar char="-"/>
            </a:pP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communication will not be considered valid</a:t>
            </a:r>
          </a:p>
          <a:p>
            <a:pPr>
              <a:spcBef>
                <a:spcPts val="100"/>
              </a:spcBef>
              <a:buFontTx/>
              <a:buChar char="-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communication through Google </a:t>
            </a:r>
            <a:r>
              <a:rPr lang="en-US" sz="2000" dirty="0"/>
              <a:t>form only</a:t>
            </a:r>
            <a:br>
              <a:rPr lang="en-US" sz="2000" dirty="0"/>
            </a:br>
            <a:r>
              <a:rPr lang="en-US" sz="2000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https://forms.gle/HNwq2Dsxo8RRLPPKA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(available on course page)</a:t>
            </a:r>
          </a:p>
          <a:p>
            <a:pPr>
              <a:spcBef>
                <a:spcPts val="100"/>
              </a:spcBef>
              <a:buFontTx/>
              <a:buChar char="-"/>
            </a:pPr>
            <a:endParaRPr lang="en-US" sz="1050" dirty="0"/>
          </a:p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</a:rPr>
              <a:t>Office hours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Immediately after class is the best time to meet me</a:t>
            </a:r>
          </a:p>
          <a:p>
            <a:pPr>
              <a:buFontTx/>
              <a:buChar char="-"/>
            </a:pPr>
            <a:r>
              <a:rPr lang="en-US" sz="2000" dirty="0"/>
              <a:t>Otherwise by appointment (use the form above!)</a:t>
            </a:r>
          </a:p>
          <a:p>
            <a:pPr>
              <a:buFontTx/>
              <a:buChar char="-"/>
            </a:pPr>
            <a:endParaRPr lang="en-US" sz="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</a:rPr>
              <a:t>Make-up</a:t>
            </a:r>
          </a:p>
          <a:p>
            <a:pPr>
              <a:buFontTx/>
              <a:buChar char="-"/>
            </a:pPr>
            <a:r>
              <a:rPr lang="en-US" sz="2000" dirty="0" err="1"/>
              <a:t>Midsem</a:t>
            </a:r>
            <a:r>
              <a:rPr lang="en-US" sz="2000" dirty="0"/>
              <a:t> / comprehensive – as per institute rules (valid documentation required ahead of time, to be submitted via form above!)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Labs – cannot miss unless valid reason (max 1), in which case marks will be scaled</a:t>
            </a:r>
          </a:p>
          <a:p>
            <a:pPr>
              <a:buFontTx/>
              <a:buChar char="-"/>
            </a:pPr>
            <a:r>
              <a:rPr lang="en-US" sz="2000" dirty="0"/>
              <a:t>In-class – none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F0131-6E57-4E31-B843-E7775EDA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EFA6EB-CF38-418D-B7C1-DD19F1B20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698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823A-0ED2-4D25-98E5-9121F108E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to ponder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A6DC7-038B-425E-A6ED-73E63CE22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000"/>
              </a:spcBef>
            </a:pPr>
            <a:r>
              <a:rPr lang="en-US" sz="2800" dirty="0"/>
              <a:t>Does the same program give the same result every time it is run with the same data?</a:t>
            </a:r>
          </a:p>
          <a:p>
            <a:pPr>
              <a:spcBef>
                <a:spcPts val="1000"/>
              </a:spcBef>
            </a:pPr>
            <a:r>
              <a:rPr lang="en-US" sz="2800" dirty="0"/>
              <a:t>Does it run the same way every time (</a:t>
            </a:r>
            <a:r>
              <a:rPr lang="en-US" sz="2800" dirty="0" err="1"/>
              <a:t>ie</a:t>
            </a:r>
            <a:r>
              <a:rPr lang="en-US" sz="2800" dirty="0"/>
              <a:t> execute the same instructions in the same order)?</a:t>
            </a:r>
          </a:p>
          <a:p>
            <a:pPr>
              <a:spcBef>
                <a:spcPts val="1000"/>
              </a:spcBef>
            </a:pPr>
            <a:r>
              <a:rPr lang="en-US" sz="2800" dirty="0"/>
              <a:t>How did computers predict branches 20 years ago? How do they do it today?</a:t>
            </a:r>
          </a:p>
          <a:p>
            <a:pPr>
              <a:spcBef>
                <a:spcPts val="1000"/>
              </a:spcBef>
            </a:pPr>
            <a:r>
              <a:rPr lang="en-US" sz="2800" dirty="0"/>
              <a:t>What is the Moore's law?</a:t>
            </a:r>
          </a:p>
          <a:p>
            <a:pPr>
              <a:spcBef>
                <a:spcPts val="1000"/>
              </a:spcBef>
            </a:pPr>
            <a:r>
              <a:rPr lang="en-US" sz="2800" dirty="0"/>
              <a:t>Are we close to hitting the limit?</a:t>
            </a:r>
          </a:p>
          <a:p>
            <a:pPr>
              <a:spcBef>
                <a:spcPts val="1000"/>
              </a:spcBef>
            </a:pPr>
            <a:r>
              <a:rPr lang="en-US" sz="2800" dirty="0"/>
              <a:t>What is the size of a single transistor in modern computers?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24CFA-4F09-49AE-8E88-3FB90CCB9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D18161-3AA0-4927-A2B1-3D7EF4D19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40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8248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BEFA-D3D1-49AF-9B4C-F1178FE81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AAC6E-47E0-4BE1-9AF1-973F78840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IC assigning questions…</a:t>
            </a:r>
          </a:p>
          <a:p>
            <a:pPr marL="514350" indent="-514350">
              <a:buAutoNum type="arabicPeriod"/>
            </a:pPr>
            <a:r>
              <a:rPr lang="en-US" dirty="0"/>
              <a:t>Compared to RAM memory, registers are…</a:t>
            </a:r>
          </a:p>
          <a:p>
            <a:pPr marL="514350" indent="-514350">
              <a:buAutoNum type="arabicPeriod"/>
            </a:pPr>
            <a:r>
              <a:rPr lang="en-US" dirty="0"/>
              <a:t>Large scale parallel processing at architectural level…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CD465-19C9-41D2-9569-D2EE26025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ECEF57-C292-49AF-B3B9-EA6EE4B35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41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472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EC4B7-6EC4-406B-A0AD-AB9BDD27B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 the end of this course…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74A71-E017-4039-9C0C-909AA958A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 should be able to</a:t>
            </a:r>
          </a:p>
          <a:p>
            <a:pPr marL="0" indent="0">
              <a:buNone/>
            </a:pPr>
            <a:endParaRPr lang="en-US" sz="1200" dirty="0"/>
          </a:p>
          <a:p>
            <a:pPr marL="514350" indent="-514350">
              <a:buAutoNum type="arabicPeriod"/>
            </a:pPr>
            <a:r>
              <a:rPr lang="en-US" dirty="0"/>
              <a:t>Build your own computer!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Understand and explain how a general purpose computer works in terms of building blocks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Explain cool new technologies that make computers faster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946FC-8A31-46DB-8FEA-0A40D81F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EE813-0A46-466B-AB83-3D7DB36E8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562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37BE-38F7-4762-949F-9CF880188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why should I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1B30B-45DC-4334-B1C1-7D753D7F9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 want to write UPSC. Why bother about CA?</a:t>
            </a:r>
          </a:p>
          <a:p>
            <a:pPr lvl="1"/>
            <a:r>
              <a:rPr lang="en-US" dirty="0"/>
              <a:t>It is </a:t>
            </a:r>
            <a:r>
              <a:rPr lang="en-US" dirty="0" err="1"/>
              <a:t>funnn</a:t>
            </a:r>
            <a:r>
              <a:rPr lang="en-US" dirty="0"/>
              <a:t>! </a:t>
            </a:r>
            <a:r>
              <a:rPr lang="en-US" b="0" i="0" dirty="0">
                <a:solidFill>
                  <a:srgbClr val="474747"/>
                </a:solidFill>
                <a:effectLst/>
                <a:latin typeface="Google Sans"/>
              </a:rPr>
              <a:t>🙃</a:t>
            </a:r>
            <a:endParaRPr lang="en-US" dirty="0"/>
          </a:p>
          <a:p>
            <a:pPr lvl="1"/>
            <a:r>
              <a:rPr lang="en-US" dirty="0"/>
              <a:t>If the PM’s computer crashes, you can tell them where the power button is… </a:t>
            </a:r>
            <a:r>
              <a:rPr lang="en-US" i="1" dirty="0"/>
              <a:t>with authority</a:t>
            </a:r>
            <a:r>
              <a:rPr lang="en-US" b="0" i="0" dirty="0">
                <a:solidFill>
                  <a:srgbClr val="474747"/>
                </a:solidFill>
                <a:effectLst/>
                <a:latin typeface="Google Sans"/>
              </a:rPr>
              <a:t>😮</a:t>
            </a:r>
            <a:endParaRPr lang="en-US" dirty="0"/>
          </a:p>
          <a:p>
            <a:r>
              <a:rPr lang="en-US" dirty="0"/>
              <a:t>I want an SDE job. Why bother about CA?</a:t>
            </a:r>
          </a:p>
          <a:p>
            <a:pPr lvl="1"/>
            <a:r>
              <a:rPr lang="en-US" dirty="0"/>
              <a:t>Understanding CA will help you write much more efficient code</a:t>
            </a:r>
          </a:p>
          <a:p>
            <a:pPr lvl="1"/>
            <a:r>
              <a:rPr lang="en-US" dirty="0"/>
              <a:t>Depends on the kind of software you are building…</a:t>
            </a:r>
          </a:p>
          <a:p>
            <a:pPr lvl="1"/>
            <a:r>
              <a:rPr lang="en-US" dirty="0"/>
              <a:t>Cat accessory shopping website… back to the UPSC example </a:t>
            </a:r>
            <a:r>
              <a:rPr lang="en-US" b="0" i="0" dirty="0">
                <a:solidFill>
                  <a:srgbClr val="474747"/>
                </a:solidFill>
                <a:effectLst/>
                <a:latin typeface="Google Sans"/>
              </a:rPr>
              <a:t>😮‍💨</a:t>
            </a:r>
            <a:endParaRPr lang="en-US" dirty="0"/>
          </a:p>
          <a:p>
            <a:pPr lvl="1"/>
            <a:r>
              <a:rPr lang="en-US" dirty="0"/>
              <a:t>Data analytics / ML: surely improve your code performance!</a:t>
            </a:r>
          </a:p>
          <a:p>
            <a:pPr lvl="1"/>
            <a:r>
              <a:rPr lang="en-US" dirty="0"/>
              <a:t>OS, embedded, robotics, cloud, compiler development: extremely important</a:t>
            </a:r>
          </a:p>
          <a:p>
            <a:r>
              <a:rPr lang="en-US" dirty="0"/>
              <a:t>I am a hardcore </a:t>
            </a:r>
            <a:r>
              <a:rPr lang="en-US" i="1" dirty="0"/>
              <a:t>ELECTRICAL ENGINEER</a:t>
            </a:r>
            <a:endParaRPr lang="en-US" dirty="0"/>
          </a:p>
          <a:p>
            <a:pPr lvl="1"/>
            <a:r>
              <a:rPr lang="en-US" dirty="0"/>
              <a:t>Indispensable for VLSI design, semiconductor roles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E44BA-30B8-4B29-A944-0172F09E0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751D65-5CD1-49F5-8B7F-1E4254B9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61594BB-430C-4A5B-BDEA-5761C0BAB931}"/>
              </a:ext>
            </a:extLst>
          </p:cNvPr>
          <p:cNvSpPr/>
          <p:nvPr/>
        </p:nvSpPr>
        <p:spPr>
          <a:xfrm>
            <a:off x="4191000" y="16191"/>
            <a:ext cx="4953000" cy="898209"/>
          </a:xfrm>
          <a:prstGeom prst="ellipse">
            <a:avLst/>
          </a:prstGeom>
          <a:solidFill>
            <a:srgbClr val="EA3F26"/>
          </a:solidFill>
          <a:ln>
            <a:solidFill>
              <a:srgbClr val="EA3F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Friday 8 pm: Interact with a recent grad from industry to learn more!</a:t>
            </a:r>
          </a:p>
        </p:txBody>
      </p:sp>
    </p:spTree>
    <p:extLst>
      <p:ext uri="{BB962C8B-B14F-4D97-AF65-F5344CB8AC3E}">
        <p14:creationId xmlns:p14="http://schemas.microsoft.com/office/powerpoint/2010/main" val="378214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9C85E-9183-4B65-B4C2-2B762772C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computer architecture?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2CFCB-FF64-48B6-9984-D4E794D03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49361"/>
            <a:ext cx="8839200" cy="5211762"/>
          </a:xfrm>
        </p:spPr>
        <p:txBody>
          <a:bodyPr/>
          <a:lstStyle/>
          <a:p>
            <a:r>
              <a:rPr lang="en-US" dirty="0"/>
              <a:t>What is a computer?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 computer is an information manipulation system that operates on data according to a set of predefined, stored instructions (a program)</a:t>
            </a:r>
          </a:p>
          <a:p>
            <a:r>
              <a:rPr lang="en-US" dirty="0"/>
              <a:t>What is architecture?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000" dirty="0"/>
              <a:t>Architecture is the conceptual framework or underlying structure that organizes complex systems, whether physical (buildings, cities) or digital (software, organizations), to create order, meaning, and functionality</a:t>
            </a:r>
            <a:endParaRPr lang="en-US" sz="1800" dirty="0"/>
          </a:p>
          <a:p>
            <a:r>
              <a:rPr lang="en-US" dirty="0"/>
              <a:t>So what is ‘computer architecture?</a:t>
            </a:r>
          </a:p>
          <a:p>
            <a:pPr marL="0" indent="0">
              <a:buNone/>
            </a:pPr>
            <a:r>
              <a:rPr lang="en-US" sz="2000" dirty="0"/>
              <a:t>Computer architecture is the functional design and structure of a computer system. It focuses on how a computer’s hardware components, like the CPU and memory, work together to execute instructions efficiently.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E42A2-A25C-4D58-902F-1F84C0403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821B86-FE92-4831-B3B4-5C0C7921C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5EF44D-1E42-4198-9ABA-32CF904A2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925874"/>
            <a:ext cx="4419600" cy="13598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D9216A-00EF-41A3-B7FE-7B0E04429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2789238"/>
            <a:ext cx="4495800" cy="127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40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1EC95-6A3A-4D5A-8A6C-770C5B4E8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Computers through the ages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E8248-8DE1-422A-AF64-9584AD72C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F4FDE-E3B2-48E5-9A7F-8EFF8B255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60F27C-5CCA-4336-A8DA-8C48A46507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333" b="94000"/>
          <a:stretch/>
        </p:blipFill>
        <p:spPr>
          <a:xfrm>
            <a:off x="0" y="1676400"/>
            <a:ext cx="2438400" cy="258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5B1ECF-ADCB-4CD2-BB5F-484C4365E6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" r="73333" b="57598"/>
          <a:stretch/>
        </p:blipFill>
        <p:spPr>
          <a:xfrm>
            <a:off x="0" y="1676400"/>
            <a:ext cx="2438400" cy="182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78B407-ECE9-452A-BCC9-3C7EE87D64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" r="73333" b="1058"/>
          <a:stretch/>
        </p:blipFill>
        <p:spPr>
          <a:xfrm>
            <a:off x="0" y="1676400"/>
            <a:ext cx="2438400" cy="426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2C1F80-5706-425A-AF49-11DE9E1459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" r="-35" b="94702"/>
          <a:stretch/>
        </p:blipFill>
        <p:spPr>
          <a:xfrm>
            <a:off x="-3048" y="1676400"/>
            <a:ext cx="9147048" cy="2285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B83F82-63FE-427A-BA61-DBBF85ED76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32" t="5296" r="32467" b="15189"/>
          <a:stretch/>
        </p:blipFill>
        <p:spPr>
          <a:xfrm>
            <a:off x="2514600" y="1904998"/>
            <a:ext cx="3657600" cy="34290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D92149B-E27A-441D-868F-047FC4158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32" t="5296" r="-34" b="519"/>
          <a:stretch/>
        </p:blipFill>
        <p:spPr>
          <a:xfrm>
            <a:off x="2514600" y="1914144"/>
            <a:ext cx="6629400" cy="4061621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652753A3-8D48-46E4-A6A6-23E34D790937}"/>
              </a:ext>
            </a:extLst>
          </p:cNvPr>
          <p:cNvGrpSpPr/>
          <p:nvPr/>
        </p:nvGrpSpPr>
        <p:grpSpPr>
          <a:xfrm>
            <a:off x="1219200" y="6086752"/>
            <a:ext cx="7086600" cy="369332"/>
            <a:chOff x="1219200" y="6086752"/>
            <a:chExt cx="7086600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3B38B1A-A07E-4DE7-A833-2C1530E4189F}"/>
                </a:ext>
              </a:extLst>
            </p:cNvPr>
            <p:cNvSpPr txBox="1"/>
            <p:nvPr/>
          </p:nvSpPr>
          <p:spPr>
            <a:xfrm>
              <a:off x="1219200" y="6086752"/>
              <a:ext cx="14478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FFC000"/>
                  </a:solidFill>
                </a:rPr>
                <a:t>Mechanical</a:t>
              </a:r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DC2B494-F688-41E5-A7D5-AF5BAC9D820F}"/>
                </a:ext>
              </a:extLst>
            </p:cNvPr>
            <p:cNvSpPr txBox="1"/>
            <p:nvPr/>
          </p:nvSpPr>
          <p:spPr>
            <a:xfrm>
              <a:off x="6858000" y="6086752"/>
              <a:ext cx="14478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FFC000"/>
                  </a:solidFill>
                </a:rPr>
                <a:t>Electronic</a:t>
              </a:r>
              <a:endParaRPr lang="en-US" dirty="0"/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10044AA1-E69C-4A05-A7B9-658DD4E48D60}"/>
                </a:ext>
              </a:extLst>
            </p:cNvPr>
            <p:cNvSpPr/>
            <p:nvPr/>
          </p:nvSpPr>
          <p:spPr>
            <a:xfrm>
              <a:off x="2667000" y="6244827"/>
              <a:ext cx="4114800" cy="53182"/>
            </a:xfrm>
            <a:prstGeom prst="right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792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D567B-0008-4D17-8028-C18728BA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mechanical binary computer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68A3AB4-776F-41A4-9A2A-FCEA96F5A4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6257" y="1416843"/>
            <a:ext cx="3264916" cy="50149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C1DA9-65BA-407B-96EE-159F31304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21/12/2020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A632B-9260-4077-9133-23197A438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A887A73-1AE0-46F8-856A-18EA1CF30A1B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2050" name="Picture 2" descr="Digi-Comp II - 01">
            <a:extLst>
              <a:ext uri="{FF2B5EF4-FFF2-40B4-BE49-F238E27FC236}">
                <a16:creationId xmlns:a16="http://schemas.microsoft.com/office/drawing/2014/main" id="{1AD6DF26-FDE1-4520-8367-CECCF7C53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667" y="1416844"/>
            <a:ext cx="2598333" cy="194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nline Media 7" title="Giant Digi-Comp II">
            <a:hlinkClick r:id="" action="ppaction://media"/>
            <a:extLst>
              <a:ext uri="{FF2B5EF4-FFF2-40B4-BE49-F238E27FC236}">
                <a16:creationId xmlns:a16="http://schemas.microsoft.com/office/drawing/2014/main" id="{2A4EE8E6-0F76-4298-BFC1-F5CCF6C3DD4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3878667" y="3533077"/>
            <a:ext cx="5130404" cy="28986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13D9ACC-DCCF-4BCE-90A0-A34153C45381}"/>
              </a:ext>
            </a:extLst>
          </p:cNvPr>
          <p:cNvSpPr txBox="1"/>
          <p:nvPr/>
        </p:nvSpPr>
        <p:spPr>
          <a:xfrm>
            <a:off x="1223772" y="6519446"/>
            <a:ext cx="66964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6"/>
              </a:rPr>
              <a:t>A video introduction to the Digi-Comp II | Evil Mad Scientist Laboratories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4397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pptA48A.tmp</Template>
  <TotalTime>11182</TotalTime>
  <Words>1024</Words>
  <Application>Microsoft Office PowerPoint</Application>
  <PresentationFormat>On-screen Show (4:3)</PresentationFormat>
  <Paragraphs>206</Paragraphs>
  <Slides>41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Google Sans</vt:lpstr>
      <vt:lpstr>ui-sans-serif</vt:lpstr>
      <vt:lpstr>Office Theme</vt:lpstr>
      <vt:lpstr>Computer Architecture</vt:lpstr>
      <vt:lpstr>Introduction</vt:lpstr>
      <vt:lpstr>Administratrivia</vt:lpstr>
      <vt:lpstr>Administratrivia</vt:lpstr>
      <vt:lpstr>At the end of this course…</vt:lpstr>
      <vt:lpstr>And why should I care?</vt:lpstr>
      <vt:lpstr>What is computer architecture?</vt:lpstr>
      <vt:lpstr>Computers through the ages</vt:lpstr>
      <vt:lpstr>A simple mechanical binary computer</vt:lpstr>
      <vt:lpstr>How to design a computer?</vt:lpstr>
      <vt:lpstr>How do we solve a problem using a computer?</vt:lpstr>
      <vt:lpstr>How do we solve a problem using a computer?</vt:lpstr>
      <vt:lpstr>PowerPoint Presentation</vt:lpstr>
      <vt:lpstr>Review questions</vt:lpstr>
      <vt:lpstr>The design of a computer</vt:lpstr>
      <vt:lpstr>The most common high-level organization – CPU based</vt:lpstr>
      <vt:lpstr>Top-level structure</vt:lpstr>
      <vt:lpstr>CPU structure</vt:lpstr>
      <vt:lpstr>Control unit structure</vt:lpstr>
      <vt:lpstr>Architecture of a classic modern computer</vt:lpstr>
      <vt:lpstr>Key ideas that have shaped computer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Exciting new technologies</vt:lpstr>
      <vt:lpstr>Pushing computers to the limit</vt:lpstr>
      <vt:lpstr>For some inspiration… (try at least the first 20-25 mins)</vt:lpstr>
      <vt:lpstr>Some questions to ponder</vt:lpstr>
      <vt:lpstr>Review questions</vt:lpstr>
    </vt:vector>
  </TitlesOfParts>
  <Company>bits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Systems</dc:title>
  <dc:creator>a</dc:creator>
  <cp:lastModifiedBy>Saurabh Gandhi</cp:lastModifiedBy>
  <cp:revision>597</cp:revision>
  <dcterms:created xsi:type="dcterms:W3CDTF">2010-01-15T20:22:21Z</dcterms:created>
  <dcterms:modified xsi:type="dcterms:W3CDTF">2026-01-12T09:23:24Z</dcterms:modified>
</cp:coreProperties>
</file>